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36" r:id="rId2"/>
    <p:sldId id="333" r:id="rId3"/>
    <p:sldId id="381" r:id="rId4"/>
    <p:sldId id="424" r:id="rId5"/>
    <p:sldId id="349" r:id="rId6"/>
    <p:sldId id="425" r:id="rId7"/>
    <p:sldId id="430" r:id="rId8"/>
    <p:sldId id="435" r:id="rId9"/>
    <p:sldId id="434" r:id="rId10"/>
    <p:sldId id="437" r:id="rId11"/>
    <p:sldId id="439" r:id="rId12"/>
    <p:sldId id="440" r:id="rId13"/>
    <p:sldId id="445" r:id="rId14"/>
    <p:sldId id="442" r:id="rId15"/>
    <p:sldId id="444" r:id="rId16"/>
    <p:sldId id="449" r:id="rId17"/>
    <p:sldId id="446" r:id="rId18"/>
    <p:sldId id="447" r:id="rId19"/>
    <p:sldId id="448" r:id="rId20"/>
    <p:sldId id="451" r:id="rId21"/>
    <p:sldId id="443" r:id="rId22"/>
    <p:sldId id="452" r:id="rId23"/>
    <p:sldId id="453" r:id="rId24"/>
    <p:sldId id="454" r:id="rId25"/>
    <p:sldId id="43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52E"/>
    <a:srgbClr val="3DD8FF"/>
    <a:srgbClr val="43FF54"/>
    <a:srgbClr val="F9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71"/>
    <p:restoredTop sz="95735" autoAdjust="0"/>
  </p:normalViewPr>
  <p:slideViewPr>
    <p:cSldViewPr snapToGrid="0" snapToObjects="1">
      <p:cViewPr varScale="1">
        <p:scale>
          <a:sx n="99" d="100"/>
          <a:sy n="99" d="100"/>
        </p:scale>
        <p:origin x="192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Intrapatient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(a) and interpatient (b) genetic distances, averaged over patients, at different positions in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upper and lower histograms in each figure correspond to synonymous and nonsynonymous sites, respectively. Dots on the upper horizontal line in panel a show the positions of sporadic mutations (seen only once in the data set). </a:t>
            </a:r>
            <a:endParaRPr lang="en-GB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4163" y="4192651"/>
            <a:ext cx="7145205" cy="1048684"/>
          </a:xfrm>
        </p:spPr>
        <p:txBody>
          <a:bodyPr>
            <a:noAutofit/>
          </a:bodyPr>
          <a:lstStyle/>
          <a:p>
            <a:r>
              <a:rPr lang="ru-RU" sz="3600" dirty="0"/>
              <a:t>Законы эволюции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9988" y="5723260"/>
            <a:ext cx="6615794" cy="841025"/>
          </a:xfrm>
        </p:spPr>
        <p:txBody>
          <a:bodyPr>
            <a:normAutofit/>
          </a:bodyPr>
          <a:lstStyle/>
          <a:p>
            <a:r>
              <a:rPr lang="ru-RU"/>
              <a:t>Игорь Мартынович Рузин</a:t>
            </a:r>
            <a:r>
              <a:rPr lang="en-US"/>
              <a:t> </a:t>
            </a:r>
            <a:r>
              <a:rPr lang="ru-RU"/>
              <a:t>          </a:t>
            </a:r>
            <a:r>
              <a:rPr lang="en-US"/>
              <a:t>igor.rouzine@iephb.ru</a:t>
            </a:r>
            <a:endParaRPr lang="ru-RU"/>
          </a:p>
          <a:p>
            <a:r>
              <a:rPr lang="ru-RU"/>
              <a:t> </a:t>
            </a:r>
            <a:endParaRPr lang="en-GB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DE9B9-6564-724D-A1D4-3FBBDB7ED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24" y="321425"/>
            <a:ext cx="5514109" cy="143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71B5E-1A8D-E142-8BA4-4DCDE2857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84" y="2092744"/>
            <a:ext cx="2596262" cy="167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92527"/>
      </p:ext>
    </p:extLst>
  </p:cSld>
  <p:clrMapOvr>
    <a:masterClrMapping/>
  </p:clrMapOvr>
  <p:transition spd="med" advTm="1174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71C5A6-4ED6-BE4B-A5E9-BCEF57588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11" y="3483395"/>
            <a:ext cx="2656692" cy="1496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9C805-BA84-E740-B131-488BFC19E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7" y="3483395"/>
            <a:ext cx="2656693" cy="149076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6C38C2A-2BBD-FA4E-8D92-8DF72F511666}"/>
              </a:ext>
            </a:extLst>
          </p:cNvPr>
          <p:cNvSpPr/>
          <p:nvPr/>
        </p:nvSpPr>
        <p:spPr>
          <a:xfrm rot="5400000">
            <a:off x="734450" y="5316630"/>
            <a:ext cx="944864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174C758-1860-0A48-9A1D-B1953A2554B3}"/>
              </a:ext>
            </a:extLst>
          </p:cNvPr>
          <p:cNvSpPr/>
          <p:nvPr/>
        </p:nvSpPr>
        <p:spPr>
          <a:xfrm>
            <a:off x="2504893" y="5945941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B7C61D22-902B-1749-9A60-E05A1080ED10}"/>
              </a:ext>
            </a:extLst>
          </p:cNvPr>
          <p:cNvSpPr/>
          <p:nvPr/>
        </p:nvSpPr>
        <p:spPr>
          <a:xfrm rot="10800000">
            <a:off x="1238974" y="2890414"/>
            <a:ext cx="1440000" cy="59298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15" name="Curved Up Arrow 14">
            <a:extLst>
              <a:ext uri="{FF2B5EF4-FFF2-40B4-BE49-F238E27FC236}">
                <a16:creationId xmlns:a16="http://schemas.microsoft.com/office/drawing/2014/main" id="{24D297E5-5EAC-D54D-B9A0-BB0630F2B22E}"/>
              </a:ext>
            </a:extLst>
          </p:cNvPr>
          <p:cNvSpPr/>
          <p:nvPr/>
        </p:nvSpPr>
        <p:spPr>
          <a:xfrm rot="10800000">
            <a:off x="5536741" y="2890413"/>
            <a:ext cx="1440000" cy="59298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D39C4D-F2A6-6849-9312-1B83CACDE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75" y="526493"/>
            <a:ext cx="3022600" cy="2019300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C931B016-9AF9-754E-A4C3-396F6E715A05}"/>
              </a:ext>
            </a:extLst>
          </p:cNvPr>
          <p:cNvSpPr/>
          <p:nvPr/>
        </p:nvSpPr>
        <p:spPr>
          <a:xfrm>
            <a:off x="6054222" y="5972590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7DAE5CA-3835-1840-9B79-D3C44338EC8F}"/>
              </a:ext>
            </a:extLst>
          </p:cNvPr>
          <p:cNvSpPr/>
          <p:nvPr/>
        </p:nvSpPr>
        <p:spPr>
          <a:xfrm flipH="1">
            <a:off x="4976982" y="1249016"/>
            <a:ext cx="1149497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D2459C-41D2-F043-AB11-E2EA64BD329E}"/>
              </a:ext>
            </a:extLst>
          </p:cNvPr>
          <p:cNvSpPr txBox="1"/>
          <p:nvPr/>
        </p:nvSpPr>
        <p:spPr>
          <a:xfrm>
            <a:off x="4993414" y="938089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почва, вода, </a:t>
            </a:r>
            <a:r>
              <a:rPr lang="en-US" dirty="0"/>
              <a:t>C02, </a:t>
            </a:r>
            <a:r>
              <a:rPr lang="ru-RU" dirty="0"/>
              <a:t>азот</a:t>
            </a:r>
            <a:endParaRPr lang="en-FR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D43FED8-7835-EC42-B038-5E4038FC0BD7}"/>
              </a:ext>
            </a:extLst>
          </p:cNvPr>
          <p:cNvSpPr/>
          <p:nvPr/>
        </p:nvSpPr>
        <p:spPr>
          <a:xfrm rot="8979210" flipH="1" flipV="1">
            <a:off x="2347260" y="2538891"/>
            <a:ext cx="1142379" cy="210085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gradFill flip="none" rotWithShape="1">
              <a:gsLst>
                <a:gs pos="33000">
                  <a:srgbClr val="008000"/>
                </a:gs>
                <a:gs pos="96000">
                  <a:prstClr val="white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0355FD28-0DAD-5246-BA48-E2682473845C}"/>
              </a:ext>
            </a:extLst>
          </p:cNvPr>
          <p:cNvSpPr/>
          <p:nvPr/>
        </p:nvSpPr>
        <p:spPr>
          <a:xfrm rot="13745981">
            <a:off x="4143099" y="2264692"/>
            <a:ext cx="1017246" cy="2125357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23B5947F-DDF6-BD49-83D9-0DD68FF7BA0E}"/>
              </a:ext>
            </a:extLst>
          </p:cNvPr>
          <p:cNvSpPr/>
          <p:nvPr/>
        </p:nvSpPr>
        <p:spPr>
          <a:xfrm rot="1734417">
            <a:off x="3464815" y="3328810"/>
            <a:ext cx="1035312" cy="2453654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17B04E-EEB8-5048-A02D-BA16F6475CE0}"/>
              </a:ext>
            </a:extLst>
          </p:cNvPr>
          <p:cNvSpPr txBox="1"/>
          <p:nvPr/>
        </p:nvSpPr>
        <p:spPr>
          <a:xfrm>
            <a:off x="5316587" y="14596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rowth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40AE6-5E8B-E045-AD5F-4C169550F098}"/>
              </a:ext>
            </a:extLst>
          </p:cNvPr>
          <p:cNvSpPr txBox="1"/>
          <p:nvPr/>
        </p:nvSpPr>
        <p:spPr>
          <a:xfrm>
            <a:off x="3111238" y="26118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3B17F5-EAD7-F044-B2E4-9C1344038BD5}"/>
              </a:ext>
            </a:extLst>
          </p:cNvPr>
          <p:cNvSpPr txBox="1"/>
          <p:nvPr/>
        </p:nvSpPr>
        <p:spPr>
          <a:xfrm>
            <a:off x="2156046" y="51912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509EA3-5136-6B44-A0F5-EEC3B0107BDE}"/>
              </a:ext>
            </a:extLst>
          </p:cNvPr>
          <p:cNvSpPr txBox="1"/>
          <p:nvPr/>
        </p:nvSpPr>
        <p:spPr>
          <a:xfrm>
            <a:off x="2876976" y="299135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70C0"/>
                </a:solidFill>
              </a:rPr>
              <a:t>H(t)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D4D13D-2178-9A48-9C5F-D0694B4DA238}"/>
              </a:ext>
            </a:extLst>
          </p:cNvPr>
          <p:cNvSpPr txBox="1"/>
          <p:nvPr/>
        </p:nvSpPr>
        <p:spPr>
          <a:xfrm>
            <a:off x="7066211" y="301784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70C0"/>
                </a:solidFill>
              </a:rPr>
              <a:t>W(t)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9F1269-7AAD-C140-87C8-F950C4B76FA6}"/>
              </a:ext>
            </a:extLst>
          </p:cNvPr>
          <p:cNvSpPr txBox="1"/>
          <p:nvPr/>
        </p:nvSpPr>
        <p:spPr>
          <a:xfrm>
            <a:off x="2179502" y="120345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70C0"/>
                </a:solidFill>
              </a:rPr>
              <a:t>C(t)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780BF9-661F-E046-AE85-26360FDDA626}"/>
              </a:ext>
            </a:extLst>
          </p:cNvPr>
          <p:cNvSpPr txBox="1"/>
          <p:nvPr/>
        </p:nvSpPr>
        <p:spPr>
          <a:xfrm>
            <a:off x="5433728" y="244710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eat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1766EDBD-3752-D44A-BBF0-7C87A5C7625F}"/>
              </a:ext>
            </a:extLst>
          </p:cNvPr>
          <p:cNvSpPr/>
          <p:nvPr/>
        </p:nvSpPr>
        <p:spPr>
          <a:xfrm rot="5400000">
            <a:off x="2391096" y="5307486"/>
            <a:ext cx="944864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EB5C9F-71BD-264B-BC6E-A7B2B875C88F}"/>
              </a:ext>
            </a:extLst>
          </p:cNvPr>
          <p:cNvSpPr txBox="1"/>
          <p:nvPr/>
        </p:nvSpPr>
        <p:spPr>
          <a:xfrm>
            <a:off x="257718" y="5147828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eath</a:t>
            </a:r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F23B972-BDF8-1C45-91CA-0CB66E9854FC}"/>
              </a:ext>
            </a:extLst>
          </p:cNvPr>
          <p:cNvSpPr/>
          <p:nvPr/>
        </p:nvSpPr>
        <p:spPr>
          <a:xfrm rot="5400000">
            <a:off x="5992239" y="5307486"/>
            <a:ext cx="944864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F9293A-12F4-6E4A-84CD-A9AD2CEC52C9}"/>
              </a:ext>
            </a:extLst>
          </p:cNvPr>
          <p:cNvSpPr txBox="1"/>
          <p:nvPr/>
        </p:nvSpPr>
        <p:spPr>
          <a:xfrm>
            <a:off x="6557413" y="5179596"/>
            <a:ext cx="179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eath, natural and starvation </a:t>
            </a:r>
            <a:endParaRPr lang="en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FF51C57-94CE-AB4C-A704-4AEA205BD6D5}"/>
              </a:ext>
            </a:extLst>
          </p:cNvPr>
          <p:cNvSpPr/>
          <p:nvPr/>
        </p:nvSpPr>
        <p:spPr>
          <a:xfrm flipH="1">
            <a:off x="897254" y="1463371"/>
            <a:ext cx="1149497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F3B171F-7E2D-F445-861B-79EF8D45C9C6}"/>
              </a:ext>
            </a:extLst>
          </p:cNvPr>
          <p:cNvSpPr/>
          <p:nvPr/>
        </p:nvSpPr>
        <p:spPr>
          <a:xfrm flipH="1">
            <a:off x="887422" y="1918781"/>
            <a:ext cx="1149497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5" name="Cloud 54">
            <a:extLst>
              <a:ext uri="{FF2B5EF4-FFF2-40B4-BE49-F238E27FC236}">
                <a16:creationId xmlns:a16="http://schemas.microsoft.com/office/drawing/2014/main" id="{F3E25E46-9E4F-924D-9C18-233412327B53}"/>
              </a:ext>
            </a:extLst>
          </p:cNvPr>
          <p:cNvSpPr/>
          <p:nvPr/>
        </p:nvSpPr>
        <p:spPr>
          <a:xfrm>
            <a:off x="34610" y="1589392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E02F28-D59F-7945-9A55-3B47AC9B13AC}"/>
              </a:ext>
            </a:extLst>
          </p:cNvPr>
          <p:cNvSpPr txBox="1"/>
          <p:nvPr/>
        </p:nvSpPr>
        <p:spPr>
          <a:xfrm>
            <a:off x="1255984" y="11357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6226DE-9CD0-9541-8865-535521C71D21}"/>
              </a:ext>
            </a:extLst>
          </p:cNvPr>
          <p:cNvSpPr txBox="1"/>
          <p:nvPr/>
        </p:nvSpPr>
        <p:spPr>
          <a:xfrm>
            <a:off x="1262038" y="161822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2D7F0D5E-8736-5143-AFD1-2B6661900F42}"/>
              </a:ext>
            </a:extLst>
          </p:cNvPr>
          <p:cNvSpPr/>
          <p:nvPr/>
        </p:nvSpPr>
        <p:spPr>
          <a:xfrm rot="8190863">
            <a:off x="778151" y="2362976"/>
            <a:ext cx="996253" cy="890705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 dirty="0"/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id="{6782C585-DEBC-FC49-B56F-5C2CA0A39866}"/>
              </a:ext>
            </a:extLst>
          </p:cNvPr>
          <p:cNvSpPr/>
          <p:nvPr/>
        </p:nvSpPr>
        <p:spPr>
          <a:xfrm>
            <a:off x="828525" y="5951516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B255B2-538B-CF4E-B497-411A62A2A0DC}"/>
              </a:ext>
            </a:extLst>
          </p:cNvPr>
          <p:cNvSpPr txBox="1"/>
          <p:nvPr/>
        </p:nvSpPr>
        <p:spPr>
          <a:xfrm>
            <a:off x="632174" y="110133"/>
            <a:ext cx="6042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Немного экологии и моделирования</a:t>
            </a:r>
            <a:endParaRPr lang="en-FR" sz="2400" b="1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2D4687C-568D-C540-8185-17ACE007B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79" y="5093240"/>
            <a:ext cx="1550670" cy="136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4399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23" grpId="0" animBg="1"/>
      <p:bldP spid="27" grpId="0" animBg="1"/>
      <p:bldP spid="34" grpId="0" animBg="1"/>
      <p:bldP spid="36" grpId="0" animBg="1"/>
      <p:bldP spid="41" grpId="0"/>
      <p:bldP spid="42" grpId="0"/>
      <p:bldP spid="43" grpId="0"/>
      <p:bldP spid="44" grpId="0"/>
      <p:bldP spid="47" grpId="0"/>
      <p:bldP spid="49" grpId="0" animBg="1"/>
      <p:bldP spid="50" grpId="0"/>
      <p:bldP spid="51" grpId="0" animBg="1"/>
      <p:bldP spid="52" grpId="0"/>
      <p:bldP spid="54" grpId="0" animBg="1"/>
      <p:bldP spid="57" grpId="0"/>
      <p:bldP spid="58" grpId="0" animBg="1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3713-66FB-0747-9133-51A329C4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249382"/>
            <a:ext cx="6508377" cy="1143000"/>
          </a:xfrm>
        </p:spPr>
        <p:txBody>
          <a:bodyPr/>
          <a:lstStyle/>
          <a:p>
            <a:r>
              <a:rPr lang="ru-RU" dirty="0"/>
              <a:t>Стационарное состояние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F421D-672B-3341-B7DD-CC4A48DFF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0" y="1236534"/>
            <a:ext cx="2279005" cy="2011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7B4A6-2512-B34B-9961-DE02F8A62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87" y="1817018"/>
            <a:ext cx="2489200" cy="850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59E85B-D4CE-DE49-84C4-F15FDD6C0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7" y="5515650"/>
            <a:ext cx="32893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45C04D-04A7-094E-A932-F4C602895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7" y="3454261"/>
            <a:ext cx="31623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337D4-88BF-D74E-875A-6B7B72F41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37" y="3456369"/>
            <a:ext cx="1358900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C7CA7E-148A-1F4C-A546-F085AC165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37" y="4413545"/>
            <a:ext cx="2641600" cy="787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A6F325-7C28-4540-A7EB-7A6C058CB1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7" y="4445295"/>
            <a:ext cx="3924300" cy="7239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5FC1EBD-9F9A-D443-88BF-EE9099ABB9A5}"/>
              </a:ext>
            </a:extLst>
          </p:cNvPr>
          <p:cNvGrpSpPr/>
          <p:nvPr/>
        </p:nvGrpSpPr>
        <p:grpSpPr>
          <a:xfrm>
            <a:off x="3598223" y="4053269"/>
            <a:ext cx="562018" cy="1379253"/>
            <a:chOff x="3598223" y="4368405"/>
            <a:chExt cx="498764" cy="99286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72B5080-E20D-B647-8ABA-AE10F696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387" y="4368405"/>
              <a:ext cx="385600" cy="9928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0053849-5A63-D243-87CD-9E4C869D78B6}"/>
                </a:ext>
              </a:extLst>
            </p:cNvPr>
            <p:cNvCxnSpPr>
              <a:cxnSpLocks/>
            </p:cNvCxnSpPr>
            <p:nvPr/>
          </p:nvCxnSpPr>
          <p:spPr>
            <a:xfrm>
              <a:off x="3598223" y="5361271"/>
              <a:ext cx="2137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C54385-7D3B-8940-8155-397F85E4EAB2}"/>
              </a:ext>
            </a:extLst>
          </p:cNvPr>
          <p:cNvGrpSpPr/>
          <p:nvPr/>
        </p:nvGrpSpPr>
        <p:grpSpPr>
          <a:xfrm rot="11018668">
            <a:off x="3609749" y="4045889"/>
            <a:ext cx="1742616" cy="536271"/>
            <a:chOff x="3598223" y="4368405"/>
            <a:chExt cx="498764" cy="99286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00D9DF-1209-4349-9F4C-E734C7D1CC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387" y="4368405"/>
              <a:ext cx="385600" cy="9928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8C0547-CBB5-D94A-AA72-67362DA8247A}"/>
                </a:ext>
              </a:extLst>
            </p:cNvPr>
            <p:cNvCxnSpPr>
              <a:cxnSpLocks/>
            </p:cNvCxnSpPr>
            <p:nvPr/>
          </p:nvCxnSpPr>
          <p:spPr>
            <a:xfrm>
              <a:off x="3598223" y="5361271"/>
              <a:ext cx="2137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E46E8F-2B9D-394D-8349-F12E6FE98C7B}"/>
              </a:ext>
            </a:extLst>
          </p:cNvPr>
          <p:cNvSpPr txBox="1"/>
          <p:nvPr/>
        </p:nvSpPr>
        <p:spPr>
          <a:xfrm>
            <a:off x="4973067" y="5750333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Assuming W &gt;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4A63A-6B9B-5643-9B66-DDE990BCB3A0}"/>
              </a:ext>
            </a:extLst>
          </p:cNvPr>
          <p:cNvSpPr txBox="1"/>
          <p:nvPr/>
        </p:nvSpPr>
        <p:spPr>
          <a:xfrm>
            <a:off x="6965576" y="46118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&gt; 0</a:t>
            </a:r>
            <a:endParaRPr lang="en-F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15772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3713-66FB-0747-9133-51A329C4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249382"/>
            <a:ext cx="6508377" cy="1143000"/>
          </a:xfrm>
        </p:spPr>
        <p:txBody>
          <a:bodyPr/>
          <a:lstStyle/>
          <a:p>
            <a:r>
              <a:rPr lang="ru-RU" dirty="0"/>
              <a:t>Условие существования</a:t>
            </a:r>
            <a:endParaRPr lang="en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18708D-02B1-4E46-A917-76AA2D22052E}"/>
              </a:ext>
            </a:extLst>
          </p:cNvPr>
          <p:cNvSpPr/>
          <p:nvPr/>
        </p:nvSpPr>
        <p:spPr>
          <a:xfrm>
            <a:off x="4983760" y="4609362"/>
            <a:ext cx="2616447" cy="61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B6775-417E-884F-8A3D-C607D7763BC6}"/>
              </a:ext>
            </a:extLst>
          </p:cNvPr>
          <p:cNvSpPr txBox="1"/>
          <p:nvPr/>
        </p:nvSpPr>
        <p:spPr>
          <a:xfrm>
            <a:off x="1365662" y="1638795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Волки не вымрут, </a:t>
            </a:r>
            <a:r>
              <a:rPr lang="en-US" dirty="0"/>
              <a:t>W</a:t>
            </a:r>
            <a:r>
              <a:rPr lang="ru-RU" dirty="0"/>
              <a:t> &gt; 0</a:t>
            </a:r>
            <a:r>
              <a:rPr lang="en-US" dirty="0"/>
              <a:t>, </a:t>
            </a:r>
            <a:r>
              <a:rPr lang="ru-RU" dirty="0"/>
              <a:t>если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124D4-6E57-2B48-8CC1-A72E95B8B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62" y="2104863"/>
            <a:ext cx="2819400" cy="685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C0DB0C-6F51-614A-B4E5-82DCE79C9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04" y="4669387"/>
            <a:ext cx="2279005" cy="20118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DBCA9-F491-2842-AA11-0BE47459174F}"/>
              </a:ext>
            </a:extLst>
          </p:cNvPr>
          <p:cNvSpPr txBox="1"/>
          <p:nvPr/>
        </p:nvSpPr>
        <p:spPr>
          <a:xfrm>
            <a:off x="1448330" y="2994087"/>
            <a:ext cx="611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Иначе волков не будет</a:t>
            </a:r>
            <a:r>
              <a:rPr lang="en-US" dirty="0"/>
              <a:t>, </a:t>
            </a:r>
            <a:r>
              <a:rPr lang="ru-RU" dirty="0"/>
              <a:t>только морковка и кролики</a:t>
            </a:r>
            <a:endParaRPr lang="en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7447F6-F79E-A449-87B2-2DA1402FD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" y="5281505"/>
            <a:ext cx="4927600" cy="736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1B2BA4-E454-AA40-837A-213B6FC50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30" y="3419506"/>
            <a:ext cx="7340600" cy="660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BA6D92A-1A44-724C-ACB6-93448F42E017}"/>
              </a:ext>
            </a:extLst>
          </p:cNvPr>
          <p:cNvSpPr txBox="1"/>
          <p:nvPr/>
        </p:nvSpPr>
        <p:spPr>
          <a:xfrm>
            <a:off x="1448330" y="4893415"/>
            <a:ext cx="26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Или </a:t>
            </a:r>
            <a:r>
              <a:rPr lang="en-US" dirty="0"/>
              <a:t>  </a:t>
            </a:r>
            <a:r>
              <a:rPr lang="ru-RU" dirty="0"/>
              <a:t>одна морковка</a:t>
            </a:r>
            <a:br>
              <a:rPr lang="en-US" dirty="0"/>
            </a:br>
            <a:endParaRPr lang="en-FR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ABD2E9-59DB-4E40-9AB4-7E43CE1FEAC1}"/>
              </a:ext>
            </a:extLst>
          </p:cNvPr>
          <p:cNvCxnSpPr/>
          <p:nvPr/>
        </p:nvCxnSpPr>
        <p:spPr>
          <a:xfrm flipH="1" flipV="1">
            <a:off x="6640286" y="3929743"/>
            <a:ext cx="97971" cy="739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F40AD4-D5DD-2F46-91E1-6FDB7728606E}"/>
              </a:ext>
            </a:extLst>
          </p:cNvPr>
          <p:cNvCxnSpPr>
            <a:cxnSpLocks/>
          </p:cNvCxnSpPr>
          <p:nvPr/>
        </p:nvCxnSpPr>
        <p:spPr>
          <a:xfrm flipH="1" flipV="1">
            <a:off x="5500785" y="3979557"/>
            <a:ext cx="1000725" cy="1484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DF0BE5-7207-2D45-84A0-6E51DA591E2E}"/>
              </a:ext>
            </a:extLst>
          </p:cNvPr>
          <p:cNvCxnSpPr>
            <a:cxnSpLocks/>
          </p:cNvCxnSpPr>
          <p:nvPr/>
        </p:nvCxnSpPr>
        <p:spPr>
          <a:xfrm>
            <a:off x="6070536" y="3979557"/>
            <a:ext cx="2485635" cy="937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60353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3713-66FB-0747-9133-51A329C4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425532"/>
            <a:ext cx="7108372" cy="1143000"/>
          </a:xfrm>
        </p:spPr>
        <p:txBody>
          <a:bodyPr/>
          <a:lstStyle/>
          <a:p>
            <a:r>
              <a:rPr lang="ru-RU" dirty="0"/>
              <a:t>Предел: морковка не гниет, кролики вечны (</a:t>
            </a:r>
            <a:r>
              <a:rPr lang="en-US" dirty="0" err="1"/>
              <a:t>d</a:t>
            </a:r>
            <a:r>
              <a:rPr lang="en-US" baseline="-25000" dirty="0" err="1"/>
              <a:t>H</a:t>
            </a:r>
            <a:r>
              <a:rPr lang="en-US" dirty="0"/>
              <a:t> = r = 0)</a:t>
            </a:r>
            <a:endParaRPr lang="en-F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C0DB0C-6F51-614A-B4E5-82DCE79C9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89" y="2656116"/>
            <a:ext cx="2977966" cy="26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88961-3171-694C-89A1-07DB23BB8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2713264"/>
            <a:ext cx="480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65533"/>
      </p:ext>
    </p:extLst>
  </p:cSld>
  <p:clrMapOvr>
    <a:masterClrMapping/>
  </p:clrMapOvr>
  <p:transition spd="med" advTm="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F969-8E62-794E-8419-AF5265C2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моделирование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BCDD-AB79-CB4E-BAAC-89393829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Решать ОДУ численно (большая система)</a:t>
            </a:r>
          </a:p>
          <a:p>
            <a:r>
              <a:rPr lang="ru-RU" dirty="0"/>
              <a:t> Стохастическое моделирование (</a:t>
            </a:r>
            <a:r>
              <a:rPr lang="ru-RU" dirty="0" err="1"/>
              <a:t>Гиллеспи</a:t>
            </a:r>
            <a:r>
              <a:rPr lang="ru-RU" dirty="0"/>
              <a:t>, Монте Карло) (маленькая система)</a:t>
            </a:r>
          </a:p>
          <a:p>
            <a:r>
              <a:rPr lang="ru-RU" dirty="0"/>
              <a:t>Смешанный метод: ОДУ выше порога размера (когда есть «горлышко бутылки»)</a:t>
            </a:r>
          </a:p>
          <a:p>
            <a:endParaRPr lang="ru-RU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31695815"/>
      </p:ext>
    </p:extLst>
  </p:cSld>
  <p:clrMapOvr>
    <a:masterClrMapping/>
  </p:clrMapOvr>
  <p:transition spd="med" advTm="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EFB4-95A2-6B4B-B9FF-D454F5DFE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357" y="1828800"/>
            <a:ext cx="7859487" cy="447402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Состояние системы 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ru-RU" dirty="0"/>
              <a:t>Задаете начальные условия и промежуток времени </a:t>
            </a:r>
            <a:r>
              <a:rPr lang="en-US" dirty="0"/>
              <a:t>[t</a:t>
            </a:r>
            <a:r>
              <a:rPr lang="en-US" baseline="-25000" dirty="0"/>
              <a:t>1</a:t>
            </a:r>
            <a:r>
              <a:rPr lang="en-US" dirty="0"/>
              <a:t> t</a:t>
            </a:r>
            <a:r>
              <a:rPr lang="en-US" baseline="-25000" dirty="0"/>
              <a:t>2</a:t>
            </a:r>
            <a:r>
              <a:rPr lang="en-US" dirty="0"/>
              <a:t>]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Программируете вектор правых частей</a:t>
            </a:r>
            <a:r>
              <a:rPr lang="en-US" dirty="0"/>
              <a:t>)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Передаете параметры </a:t>
            </a:r>
            <a:r>
              <a:rPr lang="en-US" b="1" dirty="0"/>
              <a:t>P</a:t>
            </a:r>
            <a:r>
              <a:rPr lang="en-US" dirty="0"/>
              <a:t> </a:t>
            </a:r>
            <a:r>
              <a:rPr lang="ru-RU" dirty="0"/>
              <a:t>через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global</a:t>
            </a:r>
            <a:endParaRPr lang="ru-RU" b="1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Находите </a:t>
            </a:r>
            <a:r>
              <a:rPr lang="ru-RU" b="1" dirty="0">
                <a:solidFill>
                  <a:schemeClr val="tx1"/>
                </a:solidFill>
              </a:rPr>
              <a:t>Х</a:t>
            </a:r>
            <a:r>
              <a:rPr lang="ru-RU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ru-RU" dirty="0">
                <a:solidFill>
                  <a:schemeClr val="tx1"/>
                </a:solidFill>
              </a:rPr>
              <a:t>) встроенной программой </a:t>
            </a:r>
            <a:r>
              <a:rPr lang="en-US" dirty="0">
                <a:solidFill>
                  <a:schemeClr val="tx1"/>
                </a:solidFill>
              </a:rPr>
              <a:t>ODE</a:t>
            </a:r>
          </a:p>
          <a:p>
            <a:r>
              <a:rPr lang="ru-RU" dirty="0">
                <a:solidFill>
                  <a:schemeClr val="tx1"/>
                </a:solidFill>
              </a:rPr>
              <a:t>Рисуете график и печатаете над ним параметры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A8999-3626-5748-B989-8444490C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8" y="237667"/>
            <a:ext cx="6508377" cy="1143000"/>
          </a:xfrm>
        </p:spPr>
        <p:txBody>
          <a:bodyPr/>
          <a:lstStyle/>
          <a:p>
            <a:r>
              <a:rPr lang="ru-RU" dirty="0"/>
              <a:t>Численное решение ОДУ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E08C6-DD8B-1C46-8F1E-24F6D3906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9" y="2148936"/>
            <a:ext cx="2929737" cy="499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18FCFE-D507-A24C-8FFD-6563CF50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3" y="3096307"/>
            <a:ext cx="1345169" cy="499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3509CC-C73C-394F-B7FD-DAE0C2EE1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10" y="3883399"/>
            <a:ext cx="1561889" cy="6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30994"/>
      </p:ext>
    </p:extLst>
  </p:cSld>
  <p:clrMapOvr>
    <a:masterClrMapping/>
  </p:clrMapOvr>
  <p:transition spd="med" advTm="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A9FF6-C367-5F4C-A29A-CD4F9224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3" y="227693"/>
            <a:ext cx="3775017" cy="3593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5ED374-0978-2A4B-A3EF-ACDFEA528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3" y="3906157"/>
            <a:ext cx="5860666" cy="1014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5EDC5-E05B-D546-97AD-7022E2E49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2" y="5100473"/>
            <a:ext cx="3775017" cy="16739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C5850B0-6C0B-A846-91AA-51BF6064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84" y="407698"/>
            <a:ext cx="4659087" cy="1143000"/>
          </a:xfrm>
        </p:spPr>
        <p:txBody>
          <a:bodyPr/>
          <a:lstStyle/>
          <a:p>
            <a:r>
              <a:rPr lang="en-US" dirty="0"/>
              <a:t>MATLAB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3402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11AC-46CD-6441-BF69-3B1E9FA3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957037"/>
            <a:ext cx="7130143" cy="1143000"/>
          </a:xfrm>
        </p:spPr>
        <p:txBody>
          <a:bodyPr/>
          <a:lstStyle/>
          <a:p>
            <a:r>
              <a:rPr lang="ru-RU" dirty="0" err="1"/>
              <a:t>Осциляции</a:t>
            </a:r>
            <a:r>
              <a:rPr lang="ru-RU" dirty="0"/>
              <a:t> вокруг стационарного состояния </a:t>
            </a:r>
            <a:r>
              <a:rPr lang="en-US" dirty="0"/>
              <a:t>W=C=H=1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AD1D47-31E9-3341-B172-F517BB01D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734809"/>
            <a:ext cx="3296685" cy="39163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0512C0-362C-E344-855E-5431F7B42A8F}"/>
              </a:ext>
            </a:extLst>
          </p:cNvPr>
          <p:cNvSpPr txBox="1"/>
          <p:nvPr/>
        </p:nvSpPr>
        <p:spPr>
          <a:xfrm>
            <a:off x="3309257" y="21293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е=1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93480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11AC-46CD-6441-BF69-3B1E9FA3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53" y="126181"/>
            <a:ext cx="6508377" cy="1143000"/>
          </a:xfrm>
        </p:spPr>
        <p:txBody>
          <a:bodyPr/>
          <a:lstStyle/>
          <a:p>
            <a:r>
              <a:rPr lang="ru-RU" dirty="0"/>
              <a:t>Уменьшаем потребление морковки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E6DCA-BA71-774C-9C1C-FB4633626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25" y="2209799"/>
            <a:ext cx="3306235" cy="3916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6FBC9-5778-3046-8E31-555BFF14AADF}"/>
              </a:ext>
            </a:extLst>
          </p:cNvPr>
          <p:cNvSpPr txBox="1"/>
          <p:nvPr/>
        </p:nvSpPr>
        <p:spPr>
          <a:xfrm>
            <a:off x="2906485" y="1677183"/>
            <a:ext cx="870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е=0.5</a:t>
            </a:r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150607-1D91-4043-A2EB-B9F6D622A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417" y="2798019"/>
            <a:ext cx="2388713" cy="630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F2854E-5051-8C4E-93D0-D9139D576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25" y="4167980"/>
            <a:ext cx="2279005" cy="20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9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11AC-46CD-6441-BF69-3B1E9FA3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Увеличиваем потребление морковки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666D1-CA28-D94C-AD4B-F73DF6B81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901" y="2122374"/>
            <a:ext cx="3397933" cy="4091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A711D-610F-5A46-8C6F-2F4AEFC10235}"/>
              </a:ext>
            </a:extLst>
          </p:cNvPr>
          <p:cNvSpPr txBox="1"/>
          <p:nvPr/>
        </p:nvSpPr>
        <p:spPr>
          <a:xfrm>
            <a:off x="3275958" y="2798412"/>
            <a:ext cx="870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е=2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60968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09800"/>
            <a:ext cx="6964018" cy="3916363"/>
          </a:xfrm>
        </p:spPr>
        <p:txBody>
          <a:bodyPr/>
          <a:lstStyle/>
          <a:p>
            <a:r>
              <a:rPr lang="ru-RU" b="1" dirty="0">
                <a:solidFill>
                  <a:srgbClr val="0070C0"/>
                </a:solidFill>
              </a:rPr>
              <a:t>В предыдущей серии</a:t>
            </a:r>
          </a:p>
          <a:p>
            <a:r>
              <a:rPr lang="ru-RU" b="1" dirty="0">
                <a:solidFill>
                  <a:srgbClr val="0070C0"/>
                </a:solidFill>
              </a:rPr>
              <a:t>Моделирование экологической системы «охотник-жертва-еда»</a:t>
            </a:r>
          </a:p>
          <a:p>
            <a:r>
              <a:rPr lang="ru-RU" b="1" dirty="0">
                <a:solidFill>
                  <a:srgbClr val="0070C0"/>
                </a:solidFill>
              </a:rPr>
              <a:t>Вопросы </a:t>
            </a:r>
            <a:r>
              <a:rPr lang="ru-RU" b="1">
                <a:solidFill>
                  <a:srgbClr val="0070C0"/>
                </a:solidFill>
              </a:rPr>
              <a:t>из класса по эволюции</a:t>
            </a:r>
            <a:endParaRPr lang="ru-RU" b="1" dirty="0">
              <a:solidFill>
                <a:srgbClr val="0070C0"/>
              </a:solidFill>
            </a:endParaRPr>
          </a:p>
          <a:p>
            <a:endParaRPr lang="ru-RU" b="1" dirty="0">
              <a:solidFill>
                <a:srgbClr val="0070C0"/>
              </a:solidFill>
            </a:endParaRPr>
          </a:p>
          <a:p>
            <a:endParaRPr lang="ru-RU" b="1" dirty="0">
              <a:solidFill>
                <a:srgbClr val="0070C0"/>
              </a:solidFill>
            </a:endParaRPr>
          </a:p>
          <a:p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71477426"/>
      </p:ext>
    </p:extLst>
  </p:cSld>
  <p:clrMapOvr>
    <a:masterClrMapping/>
  </p:clrMapOvr>
  <p:transition spd="med" advTm="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4886-B843-1942-A7F2-F8DEA1C1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04800"/>
            <a:ext cx="6508377" cy="1143000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ru-RU" dirty="0" err="1"/>
              <a:t>Гиллеспи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A944-4960-8743-8DAF-F73CEE3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Записываем все процессы как химические реакции</a:t>
            </a:r>
          </a:p>
          <a:p>
            <a:r>
              <a:rPr lang="ru-RU" sz="1400" dirty="0"/>
              <a:t> Все числа  </a:t>
            </a:r>
            <a:r>
              <a:rPr lang="en-US" sz="1400" dirty="0"/>
              <a:t>C, H,</a:t>
            </a:r>
            <a:r>
              <a:rPr lang="ru-RU" sz="1400" dirty="0"/>
              <a:t> </a:t>
            </a:r>
            <a:r>
              <a:rPr lang="en-US" sz="1400" dirty="0"/>
              <a:t>W </a:t>
            </a:r>
            <a:r>
              <a:rPr lang="en-US" sz="1400" dirty="0" err="1"/>
              <a:t>ц</a:t>
            </a:r>
            <a:r>
              <a:rPr lang="ru-RU" sz="1400" dirty="0" err="1"/>
              <a:t>елые</a:t>
            </a:r>
            <a:endParaRPr lang="ru-RU" sz="1400" dirty="0"/>
          </a:p>
          <a:p>
            <a:r>
              <a:rPr lang="ru-RU" sz="1400" dirty="0"/>
              <a:t>Задается мелкий шаг по времени</a:t>
            </a:r>
            <a:r>
              <a:rPr lang="en-US" sz="1400" dirty="0"/>
              <a:t>, dt</a:t>
            </a:r>
            <a:endParaRPr lang="ru-RU" sz="1400" dirty="0"/>
          </a:p>
          <a:p>
            <a:r>
              <a:rPr lang="ru-RU" sz="1400" dirty="0"/>
              <a:t> </a:t>
            </a:r>
            <a:r>
              <a:rPr lang="en-US" sz="1400" dirty="0"/>
              <a:t>C, H,</a:t>
            </a:r>
            <a:r>
              <a:rPr lang="ru-RU" sz="1400" dirty="0"/>
              <a:t> </a:t>
            </a:r>
            <a:r>
              <a:rPr lang="en-US" sz="1400" dirty="0"/>
              <a:t>W </a:t>
            </a:r>
            <a:r>
              <a:rPr lang="ru-RU" sz="1400" dirty="0"/>
              <a:t>остается тем же или меняется на 1 или -1</a:t>
            </a:r>
          </a:p>
          <a:p>
            <a:r>
              <a:rPr lang="ru-RU" sz="1400" dirty="0"/>
              <a:t>Изменение происходит с малой вероятностью пропорциональной скорости реакции </a:t>
            </a:r>
            <a:r>
              <a:rPr lang="en-US" sz="1400" dirty="0"/>
              <a:t>             H(</a:t>
            </a:r>
            <a:r>
              <a:rPr lang="en-US" sz="1400" dirty="0" err="1"/>
              <a:t>t+dt</a:t>
            </a:r>
            <a:r>
              <a:rPr lang="en-US" sz="1400" dirty="0"/>
              <a:t>) = H(t) + rand &lt; f*C</a:t>
            </a:r>
            <a:endParaRPr lang="en-FR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3AD92-AD37-C343-AB43-26A43791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8" y="4733386"/>
            <a:ext cx="3799922" cy="1648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59BEE-51E9-7C4D-8A8B-A85957D9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27" y="4369796"/>
            <a:ext cx="2279005" cy="20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F969-8E62-794E-8419-AF5265C2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69" y="348343"/>
            <a:ext cx="8001002" cy="1143000"/>
          </a:xfrm>
        </p:spPr>
        <p:txBody>
          <a:bodyPr/>
          <a:lstStyle/>
          <a:p>
            <a:r>
              <a:rPr lang="ru-RU" dirty="0"/>
              <a:t>Сравнение 2х методов </a:t>
            </a:r>
            <a:br>
              <a:rPr lang="ru-RU" dirty="0"/>
            </a:br>
            <a:r>
              <a:rPr lang="ru-RU" dirty="0"/>
              <a:t>(из ВИЧ)</a:t>
            </a:r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BEE211-67EB-3D48-B3C9-EF36A62BA172}"/>
              </a:ext>
            </a:extLst>
          </p:cNvPr>
          <p:cNvSpPr txBox="1"/>
          <p:nvPr/>
        </p:nvSpPr>
        <p:spPr>
          <a:xfrm>
            <a:off x="1905364" y="203135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Гиллеспи</a:t>
            </a:r>
            <a:endParaRPr lang="en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C1071F-DFC5-3B4E-A52D-D8E04C5DF6B6}"/>
              </a:ext>
            </a:extLst>
          </p:cNvPr>
          <p:cNvSpPr txBox="1"/>
          <p:nvPr/>
        </p:nvSpPr>
        <p:spPr>
          <a:xfrm>
            <a:off x="5771553" y="2031357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ОДУ</a:t>
            </a:r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D5E7D8-0D6E-8941-AC5B-0DC961F90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57" y="3848031"/>
            <a:ext cx="2054414" cy="18499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0ED3DA-DA3A-C74E-95D8-0952C2B3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25" y="2575641"/>
            <a:ext cx="4413008" cy="36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14609"/>
      </p:ext>
    </p:extLst>
  </p:cSld>
  <p:clrMapOvr>
    <a:masterClrMapping/>
  </p:clrMapOvr>
  <p:transition spd="med" advTm="0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F66A-3EED-DE44-86A9-1963B9AE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8" y="130629"/>
            <a:ext cx="6508377" cy="1143000"/>
          </a:xfrm>
        </p:spPr>
        <p:txBody>
          <a:bodyPr/>
          <a:lstStyle/>
          <a:p>
            <a:r>
              <a:rPr lang="en-FR" dirty="0"/>
              <a:t>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4BB51-FF02-134B-A829-EC65C72BE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5" y="1324100"/>
            <a:ext cx="2654795" cy="3250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C0EC4-4648-194C-AC0D-6E1E04D8E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5059"/>
            <a:ext cx="2551298" cy="1745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67EFA-31A9-BE47-AE1A-AC1CFF004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324100"/>
            <a:ext cx="4910037" cy="3119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8796-893E-2D4D-A54C-81853DAB9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826" y="4625530"/>
            <a:ext cx="6365174" cy="10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BB5B-E284-254B-8F4F-14DD7507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Result: unstable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862C2-EA98-FE48-80AD-6D497440B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86" y="2209800"/>
            <a:ext cx="5020978" cy="3916363"/>
          </a:xfrm>
        </p:spPr>
      </p:pic>
    </p:spTree>
    <p:extLst>
      <p:ext uri="{BB962C8B-B14F-4D97-AF65-F5344CB8AC3E}">
        <p14:creationId xmlns:p14="http://schemas.microsoft.com/office/powerpoint/2010/main" val="266096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43B5-4538-D241-89CF-B4BED6BC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32D65-069F-534C-B27C-EC89AA9B6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1 get free matlab</a:t>
            </a:r>
          </a:p>
          <a:p>
            <a:r>
              <a:rPr lang="en-FR" dirty="0"/>
              <a:t>write </a:t>
            </a:r>
            <a:r>
              <a:rPr lang="en-FR"/>
              <a:t>both codes and </a:t>
            </a:r>
            <a:r>
              <a:rPr lang="en-FR" dirty="0"/>
              <a:t>play with parameters</a:t>
            </a:r>
          </a:p>
        </p:txBody>
      </p:sp>
    </p:spTree>
    <p:extLst>
      <p:ext uri="{BB962C8B-B14F-4D97-AF65-F5344CB8AC3E}">
        <p14:creationId xmlns:p14="http://schemas.microsoft.com/office/powerpoint/2010/main" val="566346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9374-5654-734C-800F-35A49E40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27606-1938-034F-9311-AE90FDB3A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6" y="2209800"/>
            <a:ext cx="5819897" cy="3916363"/>
          </a:xfrm>
        </p:spPr>
      </p:pic>
    </p:spTree>
    <p:extLst>
      <p:ext uri="{BB962C8B-B14F-4D97-AF65-F5344CB8AC3E}">
        <p14:creationId xmlns:p14="http://schemas.microsoft.com/office/powerpoint/2010/main" val="451109452"/>
      </p:ext>
    </p:extLst>
  </p:cSld>
  <p:clrMapOvr>
    <a:masterClrMapping/>
  </p:clrMapOvr>
  <p:transition spd="med" advTm="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6426-4CF2-5747-98DC-B33150AA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предыдущей серии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797832793"/>
      </p:ext>
    </p:extLst>
  </p:cSld>
  <p:clrMapOvr>
    <a:masterClrMapping/>
  </p:clrMapOvr>
  <p:transition spd="med" advTm="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7D2F-304F-324F-A3D4-54FF8FFA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70" y="0"/>
            <a:ext cx="6508377" cy="1143000"/>
          </a:xfrm>
        </p:spPr>
        <p:txBody>
          <a:bodyPr/>
          <a:lstStyle/>
          <a:p>
            <a:r>
              <a:rPr lang="ru-RU" dirty="0"/>
              <a:t>Моделирование 2 локусов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FE2A81-060C-6049-9D68-E14B8ECF9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643"/>
            <a:ext cx="7211124" cy="5600700"/>
          </a:xfrm>
        </p:spPr>
      </p:pic>
    </p:spTree>
    <p:extLst>
      <p:ext uri="{BB962C8B-B14F-4D97-AF65-F5344CB8AC3E}">
        <p14:creationId xmlns:p14="http://schemas.microsoft.com/office/powerpoint/2010/main" val="2819704922"/>
      </p:ext>
    </p:extLst>
  </p:cSld>
  <p:clrMapOvr>
    <a:masterClrMapping/>
  </p:clrMapOvr>
  <p:transition spd="med" advTm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A1AE-E1C9-C843-B5A8-82C8A69D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80" y="243363"/>
            <a:ext cx="6812995" cy="1143000"/>
          </a:xfrm>
        </p:spPr>
        <p:txBody>
          <a:bodyPr/>
          <a:lstStyle/>
          <a:p>
            <a:r>
              <a:rPr lang="ru-RU" dirty="0" err="1"/>
              <a:t>Гетерозиготность</a:t>
            </a:r>
            <a:r>
              <a:rPr lang="ru-RU" dirty="0"/>
              <a:t> ВИЧ внутри </a:t>
            </a:r>
            <a:r>
              <a:rPr lang="en-US" dirty="0"/>
              <a:t> </a:t>
            </a:r>
            <a:r>
              <a:rPr lang="ru-RU" dirty="0"/>
              <a:t>пациента</a:t>
            </a:r>
            <a:r>
              <a:rPr lang="en-US" dirty="0"/>
              <a:t> </a:t>
            </a:r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A70AF-F2A2-5C48-A93C-9B8541BBE1ED}"/>
              </a:ext>
            </a:extLst>
          </p:cNvPr>
          <p:cNvSpPr txBox="1"/>
          <p:nvPr/>
        </p:nvSpPr>
        <p:spPr>
          <a:xfrm>
            <a:off x="6398191" y="2191255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</a:t>
            </a:r>
            <a:r>
              <a:rPr lang="en-US" dirty="0"/>
              <a:t> = 2 f(1-f)</a:t>
            </a:r>
            <a:endParaRPr lang="en-FR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B1C4434-BB17-594C-AABF-19385327B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24" y="2506608"/>
            <a:ext cx="3531441" cy="29563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3AB66-2CC2-8140-9A15-C6E6B8F2A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" y="2863988"/>
            <a:ext cx="4152949" cy="23228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F333CAA-B751-EB45-B907-2583F761C793}"/>
              </a:ext>
            </a:extLst>
          </p:cNvPr>
          <p:cNvSpPr/>
          <p:nvPr/>
        </p:nvSpPr>
        <p:spPr>
          <a:xfrm>
            <a:off x="2155122" y="4222878"/>
            <a:ext cx="307571" cy="598516"/>
          </a:xfrm>
          <a:prstGeom prst="ellipse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0B749-5021-5C4F-8084-6777ABE2029F}"/>
              </a:ext>
            </a:extLst>
          </p:cNvPr>
          <p:cNvSpPr txBox="1"/>
          <p:nvPr/>
        </p:nvSpPr>
        <p:spPr>
          <a:xfrm>
            <a:off x="660716" y="2375921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Позиция в протеазе</a:t>
            </a:r>
            <a:r>
              <a:rPr lang="en-US" dirty="0"/>
              <a:t> (297 </a:t>
            </a:r>
            <a:r>
              <a:rPr lang="ru-RU" dirty="0" err="1"/>
              <a:t>нт</a:t>
            </a:r>
            <a:r>
              <a:rPr lang="ru-RU" dirty="0"/>
              <a:t>)</a:t>
            </a:r>
            <a:endParaRPr lang="en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09CED3-1E61-434E-9590-F58B42C89DAC}"/>
              </a:ext>
            </a:extLst>
          </p:cNvPr>
          <p:cNvSpPr txBox="1"/>
          <p:nvPr/>
        </p:nvSpPr>
        <p:spPr>
          <a:xfrm rot="16200000">
            <a:off x="-637540" y="3635908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Разные </a:t>
            </a:r>
            <a:r>
              <a:rPr lang="ru-RU" dirty="0" err="1"/>
              <a:t>изоляты</a:t>
            </a:r>
            <a:endParaRPr lang="en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097F61-F5F7-0141-9677-8A92CFFF4D8B}"/>
              </a:ext>
            </a:extLst>
          </p:cNvPr>
          <p:cNvSpPr txBox="1"/>
          <p:nvPr/>
        </p:nvSpPr>
        <p:spPr>
          <a:xfrm>
            <a:off x="6196162" y="5650929"/>
            <a:ext cx="18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</a:t>
            </a:r>
            <a:r>
              <a:rPr lang="en-US" baseline="-25000" dirty="0"/>
              <a:t>12</a:t>
            </a:r>
            <a:r>
              <a:rPr lang="en-US" dirty="0"/>
              <a:t> = 2 f</a:t>
            </a:r>
            <a:r>
              <a:rPr lang="en-US" baseline="-25000" dirty="0"/>
              <a:t>1</a:t>
            </a:r>
            <a:r>
              <a:rPr lang="en-US" dirty="0"/>
              <a:t>(1-f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292059423"/>
      </p:ext>
    </p:extLst>
  </p:cSld>
  <p:clrMapOvr>
    <a:masterClrMapping/>
  </p:clrMapOvr>
  <p:transition spd="med" advTm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7D2F-304F-324F-A3D4-54FF8FFA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1143000"/>
          </a:xfrm>
        </p:spPr>
        <p:txBody>
          <a:bodyPr/>
          <a:lstStyle/>
          <a:p>
            <a:r>
              <a:rPr lang="ru-RU" dirty="0"/>
              <a:t>Данные</a:t>
            </a:r>
            <a:r>
              <a:rPr lang="en-US" dirty="0"/>
              <a:t> </a:t>
            </a:r>
            <a:r>
              <a:rPr lang="ru-RU" dirty="0"/>
              <a:t>пациентов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A6049-5151-2E4E-AD39-B1E96576C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61" y="1491344"/>
            <a:ext cx="4989368" cy="50764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B0EEFB-CEC4-FD4C-9490-EF7D8E27EE32}"/>
              </a:ext>
            </a:extLst>
          </p:cNvPr>
          <p:cNvSpPr txBox="1"/>
          <p:nvPr/>
        </p:nvSpPr>
        <p:spPr>
          <a:xfrm>
            <a:off x="6165476" y="3429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aa</a:t>
            </a:r>
            <a:r>
              <a:rPr lang="en-US" dirty="0"/>
              <a:t>, </a:t>
            </a:r>
            <a:r>
              <a:rPr lang="en-US" dirty="0" err="1"/>
              <a:t>n</a:t>
            </a:r>
            <a:r>
              <a:rPr lang="en-US" baseline="-25000" dirty="0" err="1"/>
              <a:t>ac</a:t>
            </a:r>
            <a:r>
              <a:rPr lang="en-US" dirty="0"/>
              <a:t>, </a:t>
            </a:r>
            <a:r>
              <a:rPr lang="en-US" dirty="0" err="1"/>
              <a:t>n</a:t>
            </a:r>
            <a:r>
              <a:rPr lang="en-US" baseline="-25000" dirty="0" err="1"/>
              <a:t>cc</a:t>
            </a:r>
            <a:r>
              <a:rPr lang="en-US" dirty="0"/>
              <a:t>, </a:t>
            </a:r>
            <a:r>
              <a:rPr lang="en-US" dirty="0" err="1"/>
              <a:t>n</a:t>
            </a:r>
            <a:r>
              <a:rPr lang="en-US" baseline="-25000" dirty="0" err="1"/>
              <a:t>ca</a:t>
            </a:r>
            <a:endParaRPr lang="en-FR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D98A3-D0EA-D24C-9A7F-994FCCFC0233}"/>
              </a:ext>
            </a:extLst>
          </p:cNvPr>
          <p:cNvSpPr txBox="1"/>
          <p:nvPr/>
        </p:nvSpPr>
        <p:spPr>
          <a:xfrm>
            <a:off x="6165476" y="2302329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c: consensus</a:t>
            </a:r>
          </a:p>
          <a:p>
            <a:r>
              <a:rPr lang="en-FR" dirty="0"/>
              <a:t>a: anticonsensus</a:t>
            </a:r>
          </a:p>
        </p:txBody>
      </p:sp>
    </p:spTree>
    <p:extLst>
      <p:ext uri="{BB962C8B-B14F-4D97-AF65-F5344CB8AC3E}">
        <p14:creationId xmlns:p14="http://schemas.microsoft.com/office/powerpoint/2010/main" val="950561937"/>
      </p:ext>
    </p:extLst>
  </p:cSld>
  <p:clrMapOvr>
    <a:masterClrMapping/>
  </p:clrMapOvr>
  <p:transition spd="med" advTm="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4610-EBFE-DD49-90E0-2455777D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282544" cy="1143000"/>
          </a:xfrm>
        </p:spPr>
        <p:txBody>
          <a:bodyPr/>
          <a:lstStyle/>
          <a:p>
            <a:r>
              <a:rPr lang="ru-RU" dirty="0"/>
              <a:t>Средняя частота наименее представленного</a:t>
            </a:r>
            <a:r>
              <a:rPr lang="en-US" dirty="0"/>
              <a:t> </a:t>
            </a:r>
            <a:r>
              <a:rPr lang="ru-RU" dirty="0" err="1"/>
              <a:t>гаплотипа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BDADFE-211F-E940-86F0-4F3429F43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057400"/>
            <a:ext cx="4732894" cy="43709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CCB61-89FE-4C4A-A453-E633F2FC71F5}"/>
              </a:ext>
            </a:extLst>
          </p:cNvPr>
          <p:cNvSpPr txBox="1"/>
          <p:nvPr/>
        </p:nvSpPr>
        <p:spPr>
          <a:xfrm>
            <a:off x="5479676" y="307599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  <a:r>
              <a:rPr lang="ru-RU" dirty="0"/>
              <a:t>(</a:t>
            </a:r>
            <a:r>
              <a:rPr lang="en-US" dirty="0" err="1"/>
              <a:t>n</a:t>
            </a:r>
            <a:r>
              <a:rPr lang="en-US" baseline="-25000" dirty="0" err="1"/>
              <a:t>aa</a:t>
            </a:r>
            <a:r>
              <a:rPr lang="en-US" dirty="0"/>
              <a:t>, </a:t>
            </a:r>
            <a:r>
              <a:rPr lang="en-US" dirty="0" err="1"/>
              <a:t>n</a:t>
            </a:r>
            <a:r>
              <a:rPr lang="en-US" baseline="-25000" dirty="0" err="1"/>
              <a:t>ac</a:t>
            </a:r>
            <a:r>
              <a:rPr lang="en-US" dirty="0"/>
              <a:t>, </a:t>
            </a:r>
            <a:r>
              <a:rPr lang="en-US" dirty="0" err="1"/>
              <a:t>n</a:t>
            </a:r>
            <a:r>
              <a:rPr lang="en-US" baseline="-25000" dirty="0" err="1"/>
              <a:t>cc</a:t>
            </a:r>
            <a:r>
              <a:rPr lang="en-US" dirty="0"/>
              <a:t>, </a:t>
            </a:r>
            <a:r>
              <a:rPr lang="en-US" dirty="0" err="1"/>
              <a:t>n</a:t>
            </a:r>
            <a:r>
              <a:rPr lang="en-US" baseline="-25000" dirty="0" err="1"/>
              <a:t>ca</a:t>
            </a:r>
            <a:r>
              <a:rPr lang="en-US" dirty="0"/>
              <a:t>)</a:t>
            </a:r>
            <a:endParaRPr lang="en-FR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86DF1-8B07-D043-B6BE-977FF4E56433}"/>
              </a:ext>
            </a:extLst>
          </p:cNvPr>
          <p:cNvSpPr txBox="1"/>
          <p:nvPr/>
        </p:nvSpPr>
        <p:spPr>
          <a:xfrm>
            <a:off x="5783432" y="3472466"/>
            <a:ext cx="222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aa</a:t>
            </a:r>
            <a:r>
              <a:rPr lang="en-US" dirty="0" err="1"/>
              <a:t>+n</a:t>
            </a:r>
            <a:r>
              <a:rPr lang="en-US" baseline="-25000" dirty="0" err="1"/>
              <a:t>ac</a:t>
            </a:r>
            <a:r>
              <a:rPr lang="en-US" dirty="0" err="1"/>
              <a:t>+n</a:t>
            </a:r>
            <a:r>
              <a:rPr lang="en-US" baseline="-25000" dirty="0" err="1"/>
              <a:t>cc</a:t>
            </a:r>
            <a:r>
              <a:rPr lang="en-US" dirty="0" err="1"/>
              <a:t>+n</a:t>
            </a:r>
            <a:r>
              <a:rPr lang="en-US" baseline="-25000" dirty="0" err="1"/>
              <a:t>ca</a:t>
            </a:r>
            <a:endParaRPr lang="en-FR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66E7D7-1F1C-3E44-8545-F63997B2503D}"/>
              </a:ext>
            </a:extLst>
          </p:cNvPr>
          <p:cNvCxnSpPr/>
          <p:nvPr/>
        </p:nvCxnSpPr>
        <p:spPr>
          <a:xfrm>
            <a:off x="5606540" y="3487456"/>
            <a:ext cx="22960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6F3D96-F513-6247-8F32-FCFE5875F588}"/>
              </a:ext>
            </a:extLst>
          </p:cNvPr>
          <p:cNvCxnSpPr/>
          <p:nvPr/>
        </p:nvCxnSpPr>
        <p:spPr>
          <a:xfrm>
            <a:off x="5081666" y="3657132"/>
            <a:ext cx="0" cy="14695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F508C8-BEE5-494A-95E6-905E2D9EAAC5}"/>
              </a:ext>
            </a:extLst>
          </p:cNvPr>
          <p:cNvSpPr txBox="1"/>
          <p:nvPr/>
        </p:nvSpPr>
        <p:spPr>
          <a:xfrm>
            <a:off x="5141676" y="427926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95% </a:t>
            </a:r>
            <a:r>
              <a:rPr lang="ru-RU" dirty="0"/>
              <a:t>интервал</a:t>
            </a:r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0572FF-CC7A-BC41-AECF-DF7949042BB0}"/>
              </a:ext>
            </a:extLst>
          </p:cNvPr>
          <p:cNvSpPr txBox="1"/>
          <p:nvPr/>
        </p:nvSpPr>
        <p:spPr>
          <a:xfrm>
            <a:off x="6235908" y="5696262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m</a:t>
            </a:r>
            <a:r>
              <a:rPr lang="en-US" dirty="0" err="1"/>
              <a:t>N</a:t>
            </a:r>
            <a:r>
              <a:rPr lang="en-US" dirty="0"/>
              <a:t> ~ 10</a:t>
            </a:r>
            <a:br>
              <a:rPr lang="en-US" dirty="0"/>
            </a:br>
            <a:r>
              <a:rPr lang="en-US" dirty="0" err="1">
                <a:latin typeface="Symbol" pitchFamily="2" charset="2"/>
              </a:rPr>
              <a:t>m</a:t>
            </a:r>
            <a:r>
              <a:rPr lang="en-US" dirty="0" err="1"/>
              <a:t>N</a:t>
            </a:r>
            <a:r>
              <a:rPr lang="en-US" dirty="0"/>
              <a:t> &gt; 1 (p=0.05)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787174407"/>
      </p:ext>
    </p:extLst>
  </p:cSld>
  <p:clrMapOvr>
    <a:masterClrMapping/>
  </p:clrMapOvr>
  <p:transition spd="med" advTm="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4610-EBFE-DD49-90E0-2455777D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282544" cy="1143000"/>
          </a:xfrm>
        </p:spPr>
        <p:txBody>
          <a:bodyPr/>
          <a:lstStyle/>
          <a:p>
            <a:r>
              <a:rPr lang="ru-RU" dirty="0"/>
              <a:t>Основной вывод</a:t>
            </a:r>
            <a:endParaRPr lang="en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F47D-20D4-D14A-9E6B-E8B967E1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  <a:p>
            <a:r>
              <a:rPr lang="ru-RU" dirty="0"/>
              <a:t>ВИЧ в среднем нелеченом пациенте находится в «режиме отбора», когда естественный отбор доминирует дрейф</a:t>
            </a:r>
          </a:p>
          <a:p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77EDF5-9A02-F94F-B961-01446F556F57}"/>
              </a:ext>
            </a:extLst>
          </p:cNvPr>
          <p:cNvSpPr txBox="1"/>
          <p:nvPr/>
        </p:nvSpPr>
        <p:spPr>
          <a:xfrm>
            <a:off x="880137" y="234742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m</a:t>
            </a:r>
            <a:r>
              <a:rPr lang="en-US" dirty="0" err="1"/>
              <a:t>N</a:t>
            </a:r>
            <a:r>
              <a:rPr lang="en-US" dirty="0"/>
              <a:t> ~ 10</a:t>
            </a:r>
            <a:br>
              <a:rPr lang="en-US" dirty="0"/>
            </a:br>
            <a:r>
              <a:rPr lang="en-US" dirty="0" err="1">
                <a:latin typeface="Symbol" pitchFamily="2" charset="2"/>
              </a:rPr>
              <a:t>m</a:t>
            </a:r>
            <a:r>
              <a:rPr lang="en-US" dirty="0" err="1"/>
              <a:t>N</a:t>
            </a:r>
            <a:r>
              <a:rPr lang="en-US" dirty="0"/>
              <a:t> &gt; 1 (p=0.05)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95986293"/>
      </p:ext>
    </p:extLst>
  </p:cSld>
  <p:clrMapOvr>
    <a:masterClrMapping/>
  </p:clrMapOvr>
  <p:transition spd="med" advTm="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BDC-5DBE-D34F-B921-9E60BFC8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391" y="2277094"/>
            <a:ext cx="4669666" cy="2722418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Моделирование</a:t>
            </a:r>
            <a:br>
              <a:rPr lang="ru-RU" b="1" dirty="0">
                <a:solidFill>
                  <a:srgbClr val="0070C0"/>
                </a:solidFill>
              </a:rPr>
            </a:br>
            <a:r>
              <a:rPr lang="ru-RU" b="1" dirty="0">
                <a:solidFill>
                  <a:srgbClr val="0070C0"/>
                </a:solidFill>
              </a:rPr>
              <a:t>систем типа </a:t>
            </a:r>
            <a:r>
              <a:rPr lang="ru-RU" b="1">
                <a:solidFill>
                  <a:srgbClr val="0070C0"/>
                </a:solidFill>
              </a:rPr>
              <a:t>«хищник-добыча</a:t>
            </a:r>
            <a:r>
              <a:rPr lang="ru-RU" b="1" dirty="0">
                <a:solidFill>
                  <a:srgbClr val="0070C0"/>
                </a:solidFill>
              </a:rPr>
              <a:t>»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28918258"/>
      </p:ext>
    </p:extLst>
  </p:cSld>
  <p:clrMapOvr>
    <a:masterClrMapping/>
  </p:clrMapOvr>
  <p:transition spd="med" advTm="0">
    <p:pull/>
  </p:transition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4034</TotalTime>
  <Words>522</Words>
  <Application>Microsoft Macintosh PowerPoint</Application>
  <PresentationFormat>On-screen Show (4:3)</PresentationFormat>
  <Paragraphs>96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Symbol</vt:lpstr>
      <vt:lpstr>Wingdings 2</vt:lpstr>
      <vt:lpstr>Plaza</vt:lpstr>
      <vt:lpstr>Законы эволюции</vt:lpstr>
      <vt:lpstr>План лекции</vt:lpstr>
      <vt:lpstr>В предыдущей серии</vt:lpstr>
      <vt:lpstr>Моделирование 2 локусов</vt:lpstr>
      <vt:lpstr>Гетерозиготность ВИЧ внутри  пациента </vt:lpstr>
      <vt:lpstr>Данные пациентов</vt:lpstr>
      <vt:lpstr>Средняя частота наименее представленного гаплотипа</vt:lpstr>
      <vt:lpstr>Основной вывод</vt:lpstr>
      <vt:lpstr>Моделирование систем типа «хищник-добыча»</vt:lpstr>
      <vt:lpstr>PowerPoint Presentation</vt:lpstr>
      <vt:lpstr>Стационарное состояние</vt:lpstr>
      <vt:lpstr>Условие существования</vt:lpstr>
      <vt:lpstr>Предел: морковка не гниет, кролики вечны (dH = r = 0)</vt:lpstr>
      <vt:lpstr>Динамическое моделирование</vt:lpstr>
      <vt:lpstr>Численное решение ОДУ</vt:lpstr>
      <vt:lpstr>MATLAB</vt:lpstr>
      <vt:lpstr>Осциляции вокруг стационарного состояния W=C=H=1</vt:lpstr>
      <vt:lpstr>Уменьшаем потребление морковки</vt:lpstr>
      <vt:lpstr>Увеличиваем потребление морковки</vt:lpstr>
      <vt:lpstr>Метод Гиллеспи</vt:lpstr>
      <vt:lpstr>Сравнение 2х методов  (из ВИЧ)</vt:lpstr>
      <vt:lpstr>Program</vt:lpstr>
      <vt:lpstr>Result: unstable</vt:lpstr>
      <vt:lpstr>Homework</vt:lpstr>
      <vt:lpstr>Спасибо!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591</cp:revision>
  <dcterms:created xsi:type="dcterms:W3CDTF">2017-09-05T00:08:04Z</dcterms:created>
  <dcterms:modified xsi:type="dcterms:W3CDTF">2021-10-15T16:09:41Z</dcterms:modified>
</cp:coreProperties>
</file>